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sldIdLst>
    <p:sldId id="257" r:id="rId3"/>
    <p:sldId id="262" r:id="rId4"/>
    <p:sldId id="281" r:id="rId5"/>
    <p:sldId id="295" r:id="rId6"/>
    <p:sldId id="260" r:id="rId7"/>
    <p:sldId id="271" r:id="rId8"/>
    <p:sldId id="294" r:id="rId9"/>
    <p:sldId id="293" r:id="rId10"/>
    <p:sldId id="282" r:id="rId11"/>
    <p:sldId id="287" r:id="rId12"/>
    <p:sldId id="284" r:id="rId13"/>
    <p:sldId id="285" r:id="rId14"/>
    <p:sldId id="286" r:id="rId15"/>
    <p:sldId id="288" r:id="rId16"/>
    <p:sldId id="289" r:id="rId17"/>
    <p:sldId id="290" r:id="rId18"/>
    <p:sldId id="291" r:id="rId19"/>
    <p:sldId id="292" r:id="rId20"/>
    <p:sldId id="265" r:id="rId21"/>
    <p:sldId id="266" r:id="rId22"/>
    <p:sldId id="278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567D34-EC5D-4D5F-83C4-6B5ABE761994}">
          <p14:sldIdLst>
            <p14:sldId id="257"/>
            <p14:sldId id="262"/>
            <p14:sldId id="281"/>
            <p14:sldId id="295"/>
            <p14:sldId id="260"/>
            <p14:sldId id="271"/>
            <p14:sldId id="294"/>
            <p14:sldId id="293"/>
            <p14:sldId id="282"/>
            <p14:sldId id="287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65"/>
            <p14:sldId id="266"/>
            <p14:sldId id="27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73" autoAdjust="0"/>
    <p:restoredTop sz="94660"/>
  </p:normalViewPr>
  <p:slideViewPr>
    <p:cSldViewPr snapToGrid="0">
      <p:cViewPr varScale="1">
        <p:scale>
          <a:sx n="66" d="100"/>
          <a:sy n="66" d="100"/>
        </p:scale>
        <p:origin x="77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4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90023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14654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8112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defTabSz="609585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7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7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cap="all" spc="400">
                <a:solidFill>
                  <a:srgbClr val="A4001D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9149709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defTabSz="609585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90023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14654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22520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defTabSz="609585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7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7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cap="all" spc="400">
                <a:solidFill>
                  <a:srgbClr val="A4001D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1337230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050298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459306" indent="0">
              <a:buNone/>
              <a:defRPr/>
            </a:lvl3pPr>
            <a:lvl4pPr marL="916493" indent="0">
              <a:buNone/>
              <a:defRPr/>
            </a:lvl4pPr>
            <a:lvl5pPr marL="13757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408986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80433" y="10584"/>
            <a:ext cx="609600" cy="609600"/>
          </a:xfrm>
          <a:prstGeom prst="rect">
            <a:avLst/>
          </a:prstGeom>
        </p:spPr>
        <p:txBody>
          <a:bodyPr wrap="none" lIns="60960" tIns="0" rIns="6096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defTabSz="609585" eaLnBrk="1" fontAlgn="base" hangingPunct="1">
              <a:spcBef>
                <a:spcPct val="0"/>
              </a:spcBef>
              <a:spcAft>
                <a:spcPct val="0"/>
              </a:spcAft>
            </a:pPr>
            <a:fld id="{67E700D8-DD2D-4C8B-97FF-6A1CE348DF25}" type="slidenum">
              <a:rPr lang="en-US" altLang="en-US" sz="1333">
                <a:solidFill>
                  <a:srgbClr val="7F7F7F"/>
                </a:solidFill>
                <a:latin typeface="Arial" panose="020B0604020202020204" pitchFamily="34" charset="0"/>
              </a:rPr>
              <a:pPr algn="ctr" defTabSz="609585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333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1095692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0" y="3788418"/>
            <a:ext cx="10276417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10777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8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29"/>
            <a:ext cx="5039784" cy="2440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4644661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0" y="1211582"/>
            <a:ext cx="5050367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7" y="3787484"/>
            <a:ext cx="5041900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7195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8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1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10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1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4CBD3-2BE8-4EA8-AEC2-C62B15168184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B1FEE-2A6B-4025-9623-B1702596A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7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1265767" y="478367"/>
            <a:ext cx="10276417" cy="65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65767" y="1204384"/>
            <a:ext cx="10276417" cy="50186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46051" y="6415618"/>
            <a:ext cx="1128183" cy="36194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333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fld id="{8C691165-7AC8-402B-B3FF-3AF0DE1A5DEF}" type="slidenum">
              <a:rPr lang="en-US" altLang="en-US" smtClean="0">
                <a:ea typeface="ＭＳ Ｐゴシック" charset="-128"/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609600" cy="6866467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368" y="6474884"/>
            <a:ext cx="206163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70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transition spd="slow">
    <p:fade/>
  </p:transition>
  <p:hf hdr="0" ftr="0" dt="0"/>
  <p:txStyles>
    <p:titleStyle>
      <a:lvl1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1219170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828754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2438339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defRPr kern="1200" spc="27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385224" indent="-385224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759865" indent="-30055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1219170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678475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docs.unity3d.com/Manual/class-PhysicMaterial.html" TargetMode="External"/><Relationship Id="rId7" Type="http://schemas.openxmlformats.org/officeDocument/2006/relationships/hyperlink" Target="http://docs.unity3d.com/ScriptReference/Rigidbody.AddExplosionForce.html" TargetMode="External"/><Relationship Id="rId2" Type="http://schemas.openxmlformats.org/officeDocument/2006/relationships/hyperlink" Target="http://docs.unity3d.com/ScriptReference/Rigidbody.html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docs.unity3d.com/ScriptReference/Rigidbody.AddForceAtPosition.html" TargetMode="External"/><Relationship Id="rId5" Type="http://schemas.openxmlformats.org/officeDocument/2006/relationships/hyperlink" Target="http://docs.unity3d.com/ScriptReference/Rigidbody.AddForce.html" TargetMode="External"/><Relationship Id="rId4" Type="http://schemas.openxmlformats.org/officeDocument/2006/relationships/hyperlink" Target="http://docs.unity3d.com/Manual/class-ConstantForce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docs.unity3d.com/Manual/class-WheelCollider.html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docs.unity3d.com/Manual/class-Cloth.html" TargetMode="Externa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matthias-mueller-fischer.ch/publications/fractureSG2013.pdf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609600" y="2603501"/>
            <a:ext cx="10972800" cy="825500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Arial" panose="020B0604020202020204" pitchFamily="34" charset="0"/>
                <a:ea typeface="ＭＳ Ｐゴシック" charset="-128"/>
              </a:rPr>
              <a:t>CS248 Lecture 8</a:t>
            </a:r>
          </a:p>
        </p:txBody>
      </p:sp>
      <p:sp>
        <p:nvSpPr>
          <p:cNvPr id="11266" name="Text Placeholder 2"/>
          <p:cNvSpPr>
            <a:spLocks noGrp="1"/>
          </p:cNvSpPr>
          <p:nvPr>
            <p:ph type="body" sz="quarter" idx="18"/>
          </p:nvPr>
        </p:nvSpPr>
        <p:spPr bwMode="auto">
          <a:xfrm>
            <a:off x="2137834" y="4459818"/>
            <a:ext cx="8079317" cy="783167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charset="-128"/>
              </a:rPr>
              <a:t>February 1</a:t>
            </a:r>
            <a:r>
              <a:rPr lang="en-US" altLang="en-US" baseline="30000" dirty="0">
                <a:solidFill>
                  <a:srgbClr val="595959"/>
                </a:solidFill>
                <a:latin typeface="Arial" panose="020B0604020202020204" pitchFamily="34" charset="0"/>
                <a:ea typeface="ＭＳ Ｐゴシック" charset="-128"/>
              </a:rPr>
              <a:t>st</a:t>
            </a:r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charset="-128"/>
              </a:rPr>
              <a:t>, 2017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600" y="3429001"/>
            <a:ext cx="10972800" cy="615951"/>
          </a:xfrm>
        </p:spPr>
        <p:txBody>
          <a:bodyPr/>
          <a:lstStyle/>
          <a:p>
            <a:pPr>
              <a:defRPr/>
            </a:pPr>
            <a:r>
              <a:rPr lang="en-US" dirty="0"/>
              <a:t>Simulation in Unity</a:t>
            </a:r>
            <a:endParaRPr lang="en-US" dirty="0">
              <a:solidFill>
                <a:schemeClr val="bg2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268344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Rigid Body Physics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1" eaLnBrk="1" hangingPunct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Impulse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 - intuitively, a collision force that causes a change in velocity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𝑣</m:t>
                        </m:r>
                      </m:e>
                    </m:acc>
                  </m:oMath>
                </a14:m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  <a:blipFill>
                <a:blip r:embed="rId2"/>
                <a:stretch>
                  <a:fillRect l="-1663" t="-1582" r="-3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DA09CB1-4DFF-42E8-BD53-E442C05D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621" y="1956711"/>
            <a:ext cx="6990757" cy="426628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0E803E7-C27C-4DD4-BB80-D8D3BFC3D14B}"/>
              </a:ext>
            </a:extLst>
          </p:cNvPr>
          <p:cNvSpPr/>
          <p:nvPr/>
        </p:nvSpPr>
        <p:spPr>
          <a:xfrm rot="16200000">
            <a:off x="6043801" y="5417993"/>
            <a:ext cx="720349" cy="497711"/>
          </a:xfrm>
          <a:prstGeom prst="right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A0597-516E-4087-BDC8-6F9D9850D230}"/>
                  </a:ext>
                </a:extLst>
              </p:cNvPr>
              <p:cNvSpPr txBox="1"/>
              <p:nvPr/>
            </p:nvSpPr>
            <p:spPr>
              <a:xfrm>
                <a:off x="6403975" y="5196026"/>
                <a:ext cx="10674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A0597-516E-4087-BDC8-6F9D9850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75" y="5196026"/>
                <a:ext cx="106748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31713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Rigid Body Physics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1" eaLnBrk="1" hangingPunct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Impulse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 - intuitively, a collision force that causes a change in velocity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𝑣</m:t>
                        </m:r>
                      </m:e>
                    </m:acc>
                  </m:oMath>
                </a14:m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  <a:blipFill>
                <a:blip r:embed="rId2"/>
                <a:stretch>
                  <a:fillRect l="-1663" t="-1582" r="-3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DA09CB1-4DFF-42E8-BD53-E442C05D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621" y="1956711"/>
            <a:ext cx="6990757" cy="426628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0E803E7-C27C-4DD4-BB80-D8D3BFC3D14B}"/>
              </a:ext>
            </a:extLst>
          </p:cNvPr>
          <p:cNvSpPr/>
          <p:nvPr/>
        </p:nvSpPr>
        <p:spPr>
          <a:xfrm rot="16200000">
            <a:off x="6043801" y="5417993"/>
            <a:ext cx="720349" cy="497711"/>
          </a:xfrm>
          <a:prstGeom prst="right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A0597-516E-4087-BDC8-6F9D9850D230}"/>
                  </a:ext>
                </a:extLst>
              </p:cNvPr>
              <p:cNvSpPr txBox="1"/>
              <p:nvPr/>
            </p:nvSpPr>
            <p:spPr>
              <a:xfrm>
                <a:off x="6403975" y="5196026"/>
                <a:ext cx="10674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A0597-516E-4087-BDC8-6F9D9850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75" y="5196026"/>
                <a:ext cx="106748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518A7E-4FE1-4C77-AC21-7F48E9EF20F1}"/>
                  </a:ext>
                </a:extLst>
              </p:cNvPr>
              <p:cNvSpPr txBox="1"/>
              <p:nvPr/>
            </p:nvSpPr>
            <p:spPr>
              <a:xfrm>
                <a:off x="4424705" y="1952247"/>
                <a:ext cx="3460830" cy="1499513"/>
              </a:xfrm>
              <a:prstGeom prst="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𝑗</m:t>
                          </m:r>
                        </m:e>
                      </m:acc>
                      <m:r>
                        <a:rPr lang="en-US" altLang="en-US" sz="2800" i="1">
                          <a:latin typeface="Cambria Math" panose="02040503050406030204" pitchFamily="18" charset="0"/>
                          <a:ea typeface="ＭＳ Ｐゴシック" charset="-128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𝑓𝑑𝑡</m:t>
                          </m:r>
                        </m:e>
                      </m:nary>
                      <m:r>
                        <a:rPr lang="en-US" altLang="en-US" sz="2800">
                          <a:latin typeface="Cambria Math" panose="02040503050406030204" pitchFamily="18" charset="0"/>
                          <a:ea typeface="ＭＳ Ｐゴシック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en-US" sz="2800">
                          <a:latin typeface="Cambria Math" panose="02040503050406030204" pitchFamily="18" charset="0"/>
                          <a:ea typeface="ＭＳ Ｐゴシック" charset="-128"/>
                        </a:rPr>
                        <m:t>m</m:t>
                      </m:r>
                      <m:acc>
                        <m:accPr>
                          <m:chr m:val="⃗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518A7E-4FE1-4C77-AC21-7F48E9EF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705" y="1952247"/>
                <a:ext cx="3460830" cy="1499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709310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Rigid Body Physics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1" eaLnBrk="1" hangingPunct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Impulse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 - intuitively, a collision force that causes a change in velocity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𝑣</m:t>
                        </m:r>
                      </m:e>
                    </m:acc>
                  </m:oMath>
                </a14:m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  <a:blipFill>
                <a:blip r:embed="rId2"/>
                <a:stretch>
                  <a:fillRect l="-1663" t="-1582" r="-3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DA09CB1-4DFF-42E8-BD53-E442C05D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621" y="1956711"/>
            <a:ext cx="6990757" cy="426628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0E803E7-C27C-4DD4-BB80-D8D3BFC3D14B}"/>
              </a:ext>
            </a:extLst>
          </p:cNvPr>
          <p:cNvSpPr/>
          <p:nvPr/>
        </p:nvSpPr>
        <p:spPr>
          <a:xfrm rot="16200000">
            <a:off x="6043801" y="5417993"/>
            <a:ext cx="720349" cy="497711"/>
          </a:xfrm>
          <a:prstGeom prst="right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A0597-516E-4087-BDC8-6F9D9850D230}"/>
                  </a:ext>
                </a:extLst>
              </p:cNvPr>
              <p:cNvSpPr txBox="1"/>
              <p:nvPr/>
            </p:nvSpPr>
            <p:spPr>
              <a:xfrm>
                <a:off x="6403975" y="5196026"/>
                <a:ext cx="10674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A0597-516E-4087-BDC8-6F9D9850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75" y="5196026"/>
                <a:ext cx="106748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143F82-988A-4ECC-A2CF-8E4FEB832284}"/>
                  </a:ext>
                </a:extLst>
              </p:cNvPr>
              <p:cNvSpPr txBox="1"/>
              <p:nvPr/>
            </p:nvSpPr>
            <p:spPr>
              <a:xfrm>
                <a:off x="4424705" y="1952247"/>
                <a:ext cx="3460830" cy="1499513"/>
              </a:xfrm>
              <a:prstGeom prst="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𝑗</m:t>
                          </m:r>
                        </m:e>
                      </m:acc>
                      <m:r>
                        <a:rPr lang="en-US" altLang="en-US" sz="2800" i="1">
                          <a:latin typeface="Cambria Math" panose="02040503050406030204" pitchFamily="18" charset="0"/>
                          <a:ea typeface="ＭＳ Ｐゴシック" charset="-128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𝑓𝑑𝑡</m:t>
                          </m:r>
                        </m:e>
                      </m:nary>
                      <m:r>
                        <a:rPr lang="en-US" altLang="en-US" sz="2800">
                          <a:latin typeface="Cambria Math" panose="02040503050406030204" pitchFamily="18" charset="0"/>
                          <a:ea typeface="ＭＳ Ｐゴシック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en-US" sz="2800">
                          <a:latin typeface="Cambria Math" panose="02040503050406030204" pitchFamily="18" charset="0"/>
                          <a:ea typeface="ＭＳ Ｐゴシック" charset="-128"/>
                        </a:rPr>
                        <m:t>m</m:t>
                      </m:r>
                      <m:acc>
                        <m:accPr>
                          <m:chr m:val="⃗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143F82-988A-4ECC-A2CF-8E4FEB832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705" y="1952247"/>
                <a:ext cx="3460830" cy="1499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A0A67F6-D44A-4DFD-A7D5-16D7B8A0C662}"/>
              </a:ext>
            </a:extLst>
          </p:cNvPr>
          <p:cNvSpPr txBox="1"/>
          <p:nvPr/>
        </p:nvSpPr>
        <p:spPr>
          <a:xfrm>
            <a:off x="6476599" y="3107660"/>
            <a:ext cx="1794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Momentum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24472C0-5F55-4393-84D4-BA705363E115}"/>
              </a:ext>
            </a:extLst>
          </p:cNvPr>
          <p:cNvSpPr/>
          <p:nvPr/>
        </p:nvSpPr>
        <p:spPr>
          <a:xfrm rot="16200000">
            <a:off x="7084885" y="2683980"/>
            <a:ext cx="461666" cy="497711"/>
          </a:xfrm>
          <a:prstGeom prst="right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7349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FF0D143-C9AC-4F38-A106-87335643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3795465"/>
            <a:ext cx="9324975" cy="2428875"/>
          </a:xfrm>
          <a:prstGeom prst="rect">
            <a:avLst/>
          </a:prstGeom>
        </p:spPr>
      </p:pic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Rigid Body Physics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1" eaLnBrk="1" hangingPunct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Impulse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 - intuitively, a collision force that causes a change in velocity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𝑣</m:t>
                        </m:r>
                      </m:e>
                    </m:acc>
                  </m:oMath>
                </a14:m>
                <a:b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</a:br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Goal: compute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 : </a:t>
                </a: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</a:p>
              <a:p>
                <a:pPr lvl="1" eaLnBrk="1" hangingPunct="1"/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</a:p>
              <a:p>
                <a:pPr marL="0" lvl="1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800" b="0" i="0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𝑣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𝐾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𝑗</m:t>
                          </m:r>
                        </m:e>
                      </m:acc>
                      <m:r>
                        <a:rPr lang="en-US" altLang="en-US" sz="2800" b="0" i="0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=−</m:t>
                      </m:r>
                      <m:d>
                        <m:d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2800" b="0" i="0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1+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𝜖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 </m:t>
                      </m:r>
                    </m:oMath>
                  </m:oMathPara>
                </a14:m>
                <a:b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</a:b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  <a:b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→ 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𝑗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=−</m:t>
                      </m:r>
                      <m:sSup>
                        <m:sSup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sSup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𝐾</m:t>
                          </m:r>
                        </m:e>
                        <m:sup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−1</m:t>
                          </m:r>
                        </m:sup>
                      </m:sSup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(1+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𝜖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 eaLnBrk="1" hangingPunct="1">
                  <a:buNone/>
                </a:pPr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  <a:blipFill>
                <a:blip r:embed="rId3"/>
                <a:stretch>
                  <a:fillRect l="-1663" t="-1582" r="-3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A7C75F-1699-4BF5-BDD0-3FD0C8CF9D1F}"/>
              </a:ext>
            </a:extLst>
          </p:cNvPr>
          <p:cNvCxnSpPr/>
          <p:nvPr/>
        </p:nvCxnSpPr>
        <p:spPr>
          <a:xfrm>
            <a:off x="1562582" y="4074289"/>
            <a:ext cx="261587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C9267B-CC90-4729-8D51-9CBEE493319F}"/>
              </a:ext>
            </a:extLst>
          </p:cNvPr>
          <p:cNvCxnSpPr>
            <a:cxnSpLocks/>
          </p:cNvCxnSpPr>
          <p:nvPr/>
        </p:nvCxnSpPr>
        <p:spPr>
          <a:xfrm>
            <a:off x="1562582" y="4828572"/>
            <a:ext cx="33335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E5148D-A054-4647-89F1-1E1B714D7182}"/>
              </a:ext>
            </a:extLst>
          </p:cNvPr>
          <p:cNvCxnSpPr>
            <a:cxnSpLocks/>
          </p:cNvCxnSpPr>
          <p:nvPr/>
        </p:nvCxnSpPr>
        <p:spPr>
          <a:xfrm>
            <a:off x="1562581" y="5777697"/>
            <a:ext cx="453341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A18C7A-123E-4F50-96D5-0135647B5D36}"/>
              </a:ext>
            </a:extLst>
          </p:cNvPr>
          <p:cNvCxnSpPr>
            <a:cxnSpLocks/>
          </p:cNvCxnSpPr>
          <p:nvPr/>
        </p:nvCxnSpPr>
        <p:spPr>
          <a:xfrm>
            <a:off x="1562582" y="5962892"/>
            <a:ext cx="261587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0AE7BB9-DF88-47BB-972D-776CEEB1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461" y="2036374"/>
            <a:ext cx="34004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402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Rigid Body Physics – Missing Friction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1" eaLnBrk="1" hangingPunct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These equations ignore friction:</a:t>
                </a:r>
                <a:b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</a:b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800" b="0" i="0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𝑣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𝐾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𝑗</m:t>
                          </m:r>
                        </m:e>
                      </m:acc>
                      <m:r>
                        <a:rPr lang="en-US" altLang="en-US" sz="2800" b="0" i="0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=−</m:t>
                      </m:r>
                      <m:d>
                        <m:d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2800" b="0" i="0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1+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𝜖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 </m:t>
                      </m:r>
                    </m:oMath>
                  </m:oMathPara>
                </a14:m>
                <a:b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</a:b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  <a:b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→ 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𝑗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=−</m:t>
                      </m:r>
                      <m:sSup>
                        <m:sSup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sSup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𝐾</m:t>
                          </m:r>
                        </m:e>
                        <m:sup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−1</m:t>
                          </m:r>
                        </m:sup>
                      </m:sSup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(1+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𝜖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  <a:blipFill>
                <a:blip r:embed="rId2"/>
                <a:stretch>
                  <a:fillRect l="-1663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0801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Rigid Body Physics – Missing Friction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1" eaLnBrk="1" hangingPunct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These equations ignore friction:</a:t>
                </a:r>
                <a:b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</a:b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800" b="0" i="0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𝑣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𝐾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𝑗</m:t>
                          </m:r>
                        </m:e>
                      </m:acc>
                      <m:r>
                        <a:rPr lang="en-US" altLang="en-US" sz="2800" b="0" i="0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=−</m:t>
                      </m:r>
                      <m:d>
                        <m:d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2800" b="0" i="0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1+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𝜖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 </m:t>
                      </m:r>
                    </m:oMath>
                  </m:oMathPara>
                </a14:m>
                <a:b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</a:b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  <a:b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→ 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𝑗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=−</m:t>
                      </m:r>
                      <m:sSup>
                        <m:sSup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sSup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𝐾</m:t>
                          </m:r>
                        </m:e>
                        <m:sup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−1</m:t>
                          </m:r>
                        </m:sup>
                      </m:sSup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(1+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𝜖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Two types of friction: static vs. kinetic</a:t>
                </a:r>
              </a:p>
              <a:p>
                <a:pPr lvl="2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Static: can we move at all?</a:t>
                </a:r>
              </a:p>
              <a:p>
                <a:pPr lvl="2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Kinetic: how much are we slowing down while moving?</a:t>
                </a: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  <a:blipFill>
                <a:blip r:embed="rId2"/>
                <a:stretch>
                  <a:fillRect l="-1663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398334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Rigid Body Physics – Missing Friction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1" eaLnBrk="1" hangingPunct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These equations ignore friction:</a:t>
                </a:r>
                <a:b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</a:b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800" b="0" i="0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𝑣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𝐾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𝑗</m:t>
                          </m:r>
                        </m:e>
                      </m:acc>
                      <m:r>
                        <a:rPr lang="en-US" altLang="en-US" sz="2800" b="0" i="0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=−</m:t>
                      </m:r>
                      <m:d>
                        <m:d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2800" b="0" i="0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1+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𝜖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 </m:t>
                      </m:r>
                    </m:oMath>
                  </m:oMathPara>
                </a14:m>
                <a:b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</a:b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  <a:b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→ 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𝑗</m:t>
                          </m:r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=−</m:t>
                      </m:r>
                      <m:sSup>
                        <m:sSup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sSup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𝐾</m:t>
                          </m:r>
                        </m:e>
                        <m:sup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−1</m:t>
                          </m:r>
                        </m:sup>
                      </m:sSup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(1+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𝜖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Static friction equations:</a:t>
                </a:r>
                <a:b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</a:b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800">
                          <a:latin typeface="Cambria Math" panose="02040503050406030204" pitchFamily="18" charset="0"/>
                          <a:ea typeface="ＭＳ Ｐゴシック" charset="-128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𝑣</m:t>
                          </m:r>
                        </m:e>
                      </m:acc>
                      <m:r>
                        <a:rPr lang="en-US" altLang="en-US" sz="2800" i="1">
                          <a:latin typeface="Cambria Math" panose="02040503050406030204" pitchFamily="18" charset="0"/>
                          <a:ea typeface="ＭＳ Ｐゴシック" charset="-128"/>
                        </a:rPr>
                        <m:t>=</m:t>
                      </m:r>
                      <m:r>
                        <a:rPr lang="en-US" altLang="en-US" sz="2800" i="1">
                          <a:latin typeface="Cambria Math" panose="02040503050406030204" pitchFamily="18" charset="0"/>
                          <a:ea typeface="ＭＳ Ｐゴシック" charset="-128"/>
                        </a:rPr>
                        <m:t>𝐾</m:t>
                      </m:r>
                      <m:acc>
                        <m:accPr>
                          <m:chr m:val="⃗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𝑠𝑡𝑖𝑐𝑘</m:t>
                              </m:r>
                            </m:sub>
                          </m:sSub>
                        </m:e>
                      </m:acc>
                      <m:r>
                        <a:rPr lang="en-US" altLang="en-US" sz="2800">
                          <a:latin typeface="Cambria Math" panose="02040503050406030204" pitchFamily="18" charset="0"/>
                          <a:ea typeface="ＭＳ Ｐゴシック" charset="-128"/>
                        </a:rPr>
                        <m:t>=−</m:t>
                      </m:r>
                      <m:d>
                        <m:dPr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280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1+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𝜖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altLang="en-US" sz="2800" i="1">
                          <a:latin typeface="Cambria Math" panose="02040503050406030204" pitchFamily="18" charset="0"/>
                          <a:ea typeface="ＭＳ Ｐゴシック" charset="-128"/>
                        </a:rPr>
                        <m:t> 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b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</a:br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>
                  <a:buNone/>
                </a:pP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latin typeface="Cambria Math" panose="02040503050406030204" pitchFamily="18" charset="0"/>
                          <a:ea typeface="ＭＳ Ｐゴシック" charset="-128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𝑠𝑡𝑖𝑐𝑘</m:t>
                              </m:r>
                            </m:sub>
                          </m:sSub>
                        </m:e>
                      </m:acc>
                      <m:r>
                        <a:rPr lang="en-US" altLang="en-US" sz="2800" i="1">
                          <a:latin typeface="Cambria Math" panose="02040503050406030204" pitchFamily="18" charset="0"/>
                          <a:ea typeface="ＭＳ Ｐゴシック" charset="-128"/>
                        </a:rPr>
                        <m:t>=</m:t>
                      </m:r>
                      <m:sSup>
                        <m:sSupPr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sSup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𝐾</m:t>
                          </m:r>
                        </m:e>
                        <m:sup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−1</m:t>
                          </m:r>
                        </m:sup>
                      </m:sSup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−</m:t>
                      </m:r>
                      <m:d>
                        <m:dPr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280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1+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𝜖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sSub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)</m:t>
                      </m:r>
                    </m:oMath>
                  </m:oMathPara>
                </a14:m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>
                  <a:buNone/>
                </a:pP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  <m:t>𝑠𝑡𝑖𝑐𝑘</m:t>
                                </m:r>
                              </m:sub>
                            </m:sSub>
                          </m:e>
                        </m:acc>
                        <m:r>
                          <a:rPr lang="en-US" altLang="en-US" sz="2800" b="0" i="0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latin typeface="Cambria Math" panose="02040503050406030204" pitchFamily="18" charset="0"/>
                                        <a:ea typeface="ＭＳ Ｐゴシック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800" i="1">
                                        <a:latin typeface="Cambria Math" panose="02040503050406030204" pitchFamily="18" charset="0"/>
                                        <a:ea typeface="ＭＳ Ｐゴシック" charset="-128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en-US" sz="2800" i="1">
                                        <a:latin typeface="Cambria Math" panose="02040503050406030204" pitchFamily="18" charset="0"/>
                                        <a:ea typeface="ＭＳ Ｐゴシック" charset="-128"/>
                                      </a:rPr>
                                      <m:t>𝑠𝑡𝑖𝑐𝑘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 ⋅</m:t>
                            </m:r>
                            <m:acc>
                              <m:accPr>
                                <m:chr m:val="⃗"/>
                                <m:ctrlPr>
                                  <a:rPr lang="en-US" altLang="en-US" sz="2800" b="0" i="1" smtClean="0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2800" b="0" i="1" smtClean="0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  <m:t>𝑁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accPr>
                          <m:e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𝑁</m:t>
                            </m:r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 </m:t>
                            </m:r>
                          </m:e>
                        </m:acc>
                      </m:e>
                    </m:d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≤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𝜇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𝑠𝑡𝑖𝑐𝑘</m:t>
                            </m:r>
                          </m:sub>
                        </m:sSub>
                      </m:e>
                    </m:acc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  <a:t> ?</a:t>
                </a: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 eaLnBrk="1" hangingPunct="1"/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  <a:blipFill>
                <a:blip r:embed="rId2"/>
                <a:stretch>
                  <a:fillRect l="-1663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066F558-FCC4-4486-A38F-8A0619955D6B}"/>
              </a:ext>
            </a:extLst>
          </p:cNvPr>
          <p:cNvSpPr/>
          <p:nvPr/>
        </p:nvSpPr>
        <p:spPr>
          <a:xfrm>
            <a:off x="9838481" y="4930815"/>
            <a:ext cx="1180618" cy="7164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B3A3386-BD68-44A0-BBC1-15C3057D2F47}"/>
              </a:ext>
            </a:extLst>
          </p:cNvPr>
          <p:cNvSpPr/>
          <p:nvPr/>
        </p:nvSpPr>
        <p:spPr>
          <a:xfrm rot="10800000">
            <a:off x="9769033" y="3643795"/>
            <a:ext cx="1319514" cy="1422574"/>
          </a:xfrm>
          <a:prstGeom prst="triangle">
            <a:avLst/>
          </a:prstGeom>
          <a:solidFill>
            <a:schemeClr val="accent6"/>
          </a:solidFill>
          <a:ln w="28575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DCB7A4-05CF-458D-9715-340CC39CD426}"/>
              </a:ext>
            </a:extLst>
          </p:cNvPr>
          <p:cNvCxnSpPr>
            <a:cxnSpLocks/>
          </p:cNvCxnSpPr>
          <p:nvPr/>
        </p:nvCxnSpPr>
        <p:spPr>
          <a:xfrm>
            <a:off x="10428790" y="5486400"/>
            <a:ext cx="0" cy="7366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09B61D-859D-46CE-9BF7-B2E347353BC8}"/>
              </a:ext>
            </a:extLst>
          </p:cNvPr>
          <p:cNvCxnSpPr>
            <a:cxnSpLocks/>
          </p:cNvCxnSpPr>
          <p:nvPr/>
        </p:nvCxnSpPr>
        <p:spPr>
          <a:xfrm>
            <a:off x="9410218" y="5289041"/>
            <a:ext cx="71763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F95CBC-BB18-4C2E-9997-0DFB204941CD}"/>
              </a:ext>
            </a:extLst>
          </p:cNvPr>
          <p:cNvCxnSpPr>
            <a:cxnSpLocks/>
          </p:cNvCxnSpPr>
          <p:nvPr/>
        </p:nvCxnSpPr>
        <p:spPr>
          <a:xfrm flipH="1" flipV="1">
            <a:off x="10081549" y="4173619"/>
            <a:ext cx="347241" cy="89275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5496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Rigid Body Physics – Missing Friction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Static friction equations:</a:t>
                </a:r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ＭＳ Ｐゴシック" charset="-128"/>
                      </a:rPr>
                      <m:t>→</m:t>
                    </m:r>
                    <m:acc>
                      <m:accPr>
                        <m:chr m:val="⃗"/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𝑠𝑡𝑖𝑐𝑘</m:t>
                            </m:r>
                          </m:sub>
                        </m:sSub>
                      </m:e>
                    </m:acc>
                    <m:r>
                      <a:rPr lang="en-US" altLang="en-US" sz="2800" i="1">
                        <a:latin typeface="Cambria Math" panose="02040503050406030204" pitchFamily="18" charset="0"/>
                        <a:ea typeface="ＭＳ Ｐゴシック" charset="-128"/>
                      </a:rPr>
                      <m:t>=</m:t>
                    </m:r>
                    <m:sSup>
                      <m:sSupPr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  <m:t>𝐾</m:t>
                        </m:r>
                      </m:e>
                      <m:sup>
                        <m: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  <m:t>−1</m:t>
                        </m:r>
                      </m:sup>
                    </m:sSup>
                    <m:r>
                      <a:rPr lang="en-US" altLang="en-US" sz="2800" i="1">
                        <a:latin typeface="Cambria Math" panose="02040503050406030204" pitchFamily="18" charset="0"/>
                        <a:ea typeface="ＭＳ Ｐゴシック" charset="-128"/>
                      </a:rPr>
                      <m:t>(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−</m:t>
                    </m:r>
                    <m:d>
                      <m:dPr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dPr>
                      <m:e>
                        <m:r>
                          <a:rPr lang="en-US" altLang="en-US" sz="2800">
                            <a:latin typeface="Cambria Math" panose="02040503050406030204" pitchFamily="18" charset="0"/>
                            <a:ea typeface="ＭＳ Ｐゴシック" charset="-128"/>
                          </a:rPr>
                          <m:t>1+</m:t>
                        </m:r>
                        <m: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  <m:t>𝜖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altLang="en-US" sz="2800" i="1">
                        <a:latin typeface="Cambria Math" panose="02040503050406030204" pitchFamily="18" charset="0"/>
                        <a:ea typeface="ＭＳ Ｐゴシック" charset="-128"/>
                      </a:rPr>
                      <m:t> −</m:t>
                    </m:r>
                    <m:acc>
                      <m:accPr>
                        <m:chr m:val="⃗"/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en-US" sz="2800" i="1">
                        <a:latin typeface="Cambria Math" panose="02040503050406030204" pitchFamily="18" charset="0"/>
                        <a:ea typeface="ＭＳ Ｐゴシック" charset="-128"/>
                      </a:rPr>
                      <m:t>)</m:t>
                    </m:r>
                  </m:oMath>
                </a14:m>
                <a: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  <a:t>  </a:t>
                </a:r>
              </a:p>
              <a:p>
                <a:pPr lvl="1" eaLnBrk="1" hangingPunct="1"/>
                <a:endParaRPr lang="en-US" altLang="en-US" sz="10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  <m:t>𝑠𝑡𝑖𝑐𝑘</m:t>
                                </m:r>
                              </m:sub>
                            </m:sSub>
                          </m:e>
                        </m:acc>
                        <m:r>
                          <a:rPr lang="en-US" altLang="en-US" sz="2800" b="0" i="0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latin typeface="Cambria Math" panose="02040503050406030204" pitchFamily="18" charset="0"/>
                                        <a:ea typeface="ＭＳ Ｐゴシック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800" i="1">
                                        <a:latin typeface="Cambria Math" panose="02040503050406030204" pitchFamily="18" charset="0"/>
                                        <a:ea typeface="ＭＳ Ｐゴシック" charset="-128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en-US" sz="2800" i="1">
                                        <a:latin typeface="Cambria Math" panose="02040503050406030204" pitchFamily="18" charset="0"/>
                                        <a:ea typeface="ＭＳ Ｐゴシック" charset="-128"/>
                                      </a:rPr>
                                      <m:t>𝑠𝑡𝑖𝑐𝑘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 ⋅</m:t>
                            </m:r>
                            <m:acc>
                              <m:accPr>
                                <m:chr m:val="⃗"/>
                                <m:ctrlPr>
                                  <a:rPr lang="en-US" altLang="en-US" sz="2800" b="0" i="1" smtClean="0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2800" b="0" i="1" smtClean="0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  <m:t>𝑁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accPr>
                          <m:e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𝑁</m:t>
                            </m:r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 </m:t>
                            </m:r>
                          </m:e>
                        </m:acc>
                      </m:e>
                    </m:d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≤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𝜇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𝑠𝑡𝑖𝑐𝑘</m:t>
                            </m:r>
                          </m:sub>
                        </m:sSub>
                      </m:e>
                    </m:acc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  <a:t> ?</a:t>
                </a:r>
                <a:b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</a:b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>
                  <a:buNone/>
                </a:pPr>
                <a: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  <a:t>If true: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𝑗</m:t>
                        </m:r>
                      </m:e>
                    </m:acc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𝑠𝑡𝑖𝑐𝑘</m:t>
                            </m:r>
                          </m:sub>
                        </m:sSub>
                      </m:e>
                    </m:acc>
                  </m:oMath>
                </a14:m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eaLnBrk="1" hangingPunct="1">
                  <a:buNone/>
                </a:pPr>
                <a:endParaRPr lang="en-US" altLang="en-US" sz="2400" dirty="0">
                  <a:latin typeface="Arial" panose="020B0604020202020204" pitchFamily="34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  <a:blipFill>
                <a:blip r:embed="rId2"/>
                <a:stretch>
                  <a:fillRect l="-1663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A5A1531-4BC3-4600-A8D2-1FCD1D03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3874558"/>
            <a:ext cx="9324975" cy="24288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CD77C1-3679-4325-B5E4-7B5F24EE1DD4}"/>
              </a:ext>
            </a:extLst>
          </p:cNvPr>
          <p:cNvCxnSpPr/>
          <p:nvPr/>
        </p:nvCxnSpPr>
        <p:spPr>
          <a:xfrm>
            <a:off x="1562582" y="4153382"/>
            <a:ext cx="261587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E102A7-36C5-4C31-8B70-E30DC6174DFC}"/>
              </a:ext>
            </a:extLst>
          </p:cNvPr>
          <p:cNvCxnSpPr>
            <a:cxnSpLocks/>
          </p:cNvCxnSpPr>
          <p:nvPr/>
        </p:nvCxnSpPr>
        <p:spPr>
          <a:xfrm>
            <a:off x="1562582" y="4907665"/>
            <a:ext cx="333350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05AB48-C089-4489-B45E-5053F6FBC309}"/>
              </a:ext>
            </a:extLst>
          </p:cNvPr>
          <p:cNvCxnSpPr>
            <a:cxnSpLocks/>
          </p:cNvCxnSpPr>
          <p:nvPr/>
        </p:nvCxnSpPr>
        <p:spPr>
          <a:xfrm>
            <a:off x="1562581" y="5856790"/>
            <a:ext cx="453341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093F39-457E-4A5E-9FD8-8EED8F645042}"/>
              </a:ext>
            </a:extLst>
          </p:cNvPr>
          <p:cNvCxnSpPr>
            <a:cxnSpLocks/>
          </p:cNvCxnSpPr>
          <p:nvPr/>
        </p:nvCxnSpPr>
        <p:spPr>
          <a:xfrm>
            <a:off x="1562582" y="6041985"/>
            <a:ext cx="261587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673848A-BBCC-4FAB-AD5A-BBAD8B670722}"/>
              </a:ext>
            </a:extLst>
          </p:cNvPr>
          <p:cNvSpPr/>
          <p:nvPr/>
        </p:nvSpPr>
        <p:spPr>
          <a:xfrm>
            <a:off x="1562581" y="4172607"/>
            <a:ext cx="1666756" cy="16596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494EE-9D9F-4AC0-A68E-A8AA43481203}"/>
              </a:ext>
            </a:extLst>
          </p:cNvPr>
          <p:cNvSpPr/>
          <p:nvPr/>
        </p:nvSpPr>
        <p:spPr>
          <a:xfrm>
            <a:off x="3345082" y="3958541"/>
            <a:ext cx="752355" cy="16596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D9B1D-08BC-4575-8F1D-6ACEBFFDFA46}"/>
              </a:ext>
            </a:extLst>
          </p:cNvPr>
          <p:cNvSpPr/>
          <p:nvPr/>
        </p:nvSpPr>
        <p:spPr>
          <a:xfrm>
            <a:off x="1562581" y="5476762"/>
            <a:ext cx="2419110" cy="1851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3624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Rigid Body Physics – Missing Friction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1"/>
                <a:r>
                  <a:rPr lang="en-US" altLang="en-US" sz="2400" dirty="0">
                    <a:latin typeface="Arial" panose="020B0604020202020204" pitchFamily="34" charset="0"/>
                    <a:ea typeface="ＭＳ Ｐゴシック" charset="-128"/>
                  </a:rPr>
                  <a:t>Kinetic friction equations:</a:t>
                </a:r>
                <a:endParaRPr lang="en-US" altLang="en-US" sz="10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  <m:t>𝑠𝑡𝑖𝑐𝑘</m:t>
                                </m:r>
                              </m:sub>
                            </m:sSub>
                          </m:e>
                        </m:acc>
                        <m:r>
                          <a:rPr lang="en-US" altLang="en-US" sz="2800" b="0" i="0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en-US" sz="2800" i="1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2800" i="1">
                                        <a:latin typeface="Cambria Math" panose="02040503050406030204" pitchFamily="18" charset="0"/>
                                        <a:ea typeface="ＭＳ Ｐゴシック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800" i="1">
                                        <a:latin typeface="Cambria Math" panose="02040503050406030204" pitchFamily="18" charset="0"/>
                                        <a:ea typeface="ＭＳ Ｐゴシック" charset="-128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en-US" sz="2800" i="1">
                                        <a:latin typeface="Cambria Math" panose="02040503050406030204" pitchFamily="18" charset="0"/>
                                        <a:ea typeface="ＭＳ Ｐゴシック" charset="-128"/>
                                      </a:rPr>
                                      <m:t>𝑠𝑡𝑖𝑐𝑘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 ⋅</m:t>
                            </m:r>
                            <m:acc>
                              <m:accPr>
                                <m:chr m:val="⃗"/>
                                <m:ctrlPr>
                                  <a:rPr lang="en-US" altLang="en-US" sz="2800" b="0" i="1" smtClean="0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2800" b="0" i="1" smtClean="0">
                                    <a:latin typeface="Cambria Math" panose="02040503050406030204" pitchFamily="18" charset="0"/>
                                    <a:ea typeface="ＭＳ Ｐゴシック" charset="-128"/>
                                  </a:rPr>
                                  <m:t>𝑁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accPr>
                          <m:e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 </m:t>
                            </m:r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𝑁</m:t>
                            </m:r>
                            <m:r>
                              <a:rPr lang="en-US" altLang="en-US" sz="2800" b="0" i="1" smtClean="0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 </m:t>
                            </m:r>
                          </m:e>
                        </m:acc>
                      </m:e>
                    </m:d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≤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𝜇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en-US" sz="2800" i="1">
                                <a:latin typeface="Cambria Math" panose="02040503050406030204" pitchFamily="18" charset="0"/>
                                <a:ea typeface="ＭＳ Ｐゴシック" charset="-128"/>
                              </a:rPr>
                              <m:t>𝑠𝑡𝑖𝑐𝑘</m:t>
                            </m:r>
                          </m:sub>
                        </m:sSub>
                      </m:e>
                    </m:acc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  <a:t> ?</a:t>
                </a:r>
                <a:b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</a:br>
                <a:r>
                  <a:rPr lang="en-US" altLang="en-US" sz="1000" dirty="0">
                    <a:latin typeface="Arial" panose="020B0604020202020204" pitchFamily="34" charset="0"/>
                    <a:ea typeface="ＭＳ Ｐゴシック" charset="-128"/>
                  </a:rPr>
                  <a:t> </a:t>
                </a:r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>
                  <a:buNone/>
                </a:pPr>
                <a:r>
                  <a:rPr lang="en-US" altLang="en-US" sz="2800" dirty="0">
                    <a:latin typeface="Arial" panose="020B0604020202020204" pitchFamily="34" charset="0"/>
                    <a:ea typeface="ＭＳ Ｐゴシック" charset="-128"/>
                  </a:rPr>
                  <a:t>If false…</a:t>
                </a:r>
              </a:p>
              <a:p>
                <a:pPr marL="0" lvl="1" indent="0" algn="ctr">
                  <a:buNone/>
                </a:pPr>
                <a:endParaRPr lang="en-US" altLang="en-US" sz="10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𝑗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𝑛</m:t>
                          </m:r>
                        </m:sub>
                      </m:sSub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ＭＳ Ｐゴシック" charset="-128"/>
                        </a:rPr>
                        <m:t>=</m:t>
                      </m:r>
                      <m:f>
                        <m:f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</m:ctrlPr>
                        </m:fPr>
                        <m:num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d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1+</m:t>
                              </m:r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𝜖</m:t>
                              </m:r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ＭＳ Ｐゴシック" charset="-128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ＭＳ Ｐゴシック" charset="-128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𝑁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en-US" sz="2800" dirty="0">
                              <a:latin typeface="Arial" panose="020B0604020202020204" pitchFamily="34" charset="0"/>
                              <a:ea typeface="ＭＳ Ｐゴシック" charset="-128"/>
                            </a:rPr>
                            <m:t> </m:t>
                          </m:r>
                        </m:num>
                        <m:den>
                          <m:acc>
                            <m:accPr>
                              <m:chr m:val="⃗"/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𝑁</m:t>
                              </m:r>
                            </m:e>
                          </m:acc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⋅(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ea typeface="ＭＳ Ｐゴシック" charset="-128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ea typeface="ＭＳ Ｐゴシック" charset="-128"/>
                                    </a:rPr>
                                    <m:t>𝑁</m:t>
                                  </m:r>
                                </m:e>
                              </m:acc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−</m:t>
                              </m:r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ＭＳ Ｐゴシック" charset="-128"/>
                                </a:rPr>
                                <m:t>𝜇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ea typeface="ＭＳ Ｐゴシック" charset="-128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ea typeface="ＭＳ Ｐゴシック" charset="-128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ＭＳ Ｐゴシック" charset="-12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en-US" sz="2800" b="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>
                  <a:buNone/>
                </a:pPr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>
                  <a:buNone/>
                </a:pPr>
                <a:endParaRPr lang="en-US" altLang="en-US" sz="20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>
                  <a:buNone/>
                </a:pPr>
                <a:endParaRPr lang="en-US" altLang="en-US" sz="1000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ＭＳ Ｐゴシック" charset="-128"/>
                      </a:rPr>
                      <m:t>→</m:t>
                    </m:r>
                    <m:acc>
                      <m:accPr>
                        <m:chr m:val="⃗"/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𝑗</m:t>
                        </m:r>
                      </m:e>
                    </m:acc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=</m:t>
                    </m:r>
                  </m:oMath>
                </a14:m>
                <a:r>
                  <a:rPr lang="en-US" altLang="en-US" sz="2800" dirty="0">
                    <a:ea typeface="ＭＳ Ｐゴシック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𝑗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𝑛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  <m:t>𝑁</m:t>
                        </m:r>
                      </m:e>
                    </m:acc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−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𝜇</m:t>
                    </m:r>
                    <m:sSub>
                      <m:sSub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𝑗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ＭＳ Ｐゴシック" charset="-128"/>
                          </a:rPr>
                          <m:t>𝑛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</m:ctrlPr>
                      </m:acc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ＭＳ Ｐゴシック" charset="-128"/>
                          </a:rPr>
                          <m:t>𝑇</m:t>
                        </m:r>
                      </m:e>
                    </m:acc>
                  </m:oMath>
                </a14:m>
                <a:endParaRPr lang="en-US" altLang="en-US" sz="2800" dirty="0">
                  <a:latin typeface="Arial" panose="020B0604020202020204" pitchFamily="34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  <a:blipFill>
                <a:blip r:embed="rId2"/>
                <a:stretch>
                  <a:fillRect l="-1663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48C737B-1937-4A92-B978-7D5978D8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44" y="4644006"/>
            <a:ext cx="3543300" cy="43815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1768363-EFE8-431D-AF02-77F8A3736348}"/>
              </a:ext>
            </a:extLst>
          </p:cNvPr>
          <p:cNvSpPr/>
          <p:nvPr/>
        </p:nvSpPr>
        <p:spPr>
          <a:xfrm rot="16200000">
            <a:off x="7362680" y="4083884"/>
            <a:ext cx="461666" cy="497711"/>
          </a:xfrm>
          <a:prstGeom prst="right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155722-30F7-4D6E-A535-BA78F1F969EA}"/>
              </a:ext>
            </a:extLst>
          </p:cNvPr>
          <p:cNvSpPr/>
          <p:nvPr/>
        </p:nvSpPr>
        <p:spPr>
          <a:xfrm>
            <a:off x="4722471" y="5243332"/>
            <a:ext cx="3543300" cy="6519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73864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Rigid Body - Resources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 lvl="1"/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Use Unity Rigid Bodies (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  <a:hlinkClick r:id="rId2"/>
                  </a:rPr>
                  <a:t>http://docs.unity3d.com/ScriptReference/Rigidbody.html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)</a:t>
                </a:r>
              </a:p>
              <a:p>
                <a:pPr lvl="2"/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Your </a:t>
                </a:r>
                <a:r>
                  <a:rPr lang="en-US" altLang="en-US" dirty="0" err="1">
                    <a:latin typeface="Arial" panose="020B0604020202020204" pitchFamily="34" charset="0"/>
                    <a:ea typeface="ＭＳ Ｐゴシック" charset="-128"/>
                  </a:rPr>
                  <a:t>GameObject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 should have some collider attached (box, capsule, mesh, sphere, etc.)</a:t>
                </a:r>
              </a:p>
              <a:p>
                <a:pPr lvl="2"/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Give it a </a:t>
                </a:r>
                <a:r>
                  <a:rPr lang="en-US" altLang="en-US" dirty="0" err="1">
                    <a:latin typeface="Arial" panose="020B0604020202020204" pitchFamily="34" charset="0"/>
                    <a:ea typeface="ＭＳ Ｐゴシック" charset="-128"/>
                  </a:rPr>
                  <a:t>PhysicMaterial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 (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  <a:hlinkClick r:id="rId3"/>
                  </a:rPr>
                  <a:t>http://docs.unity3d.com/Manual/class-PhysicMaterial.html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) to change how rigid bodies interact.</a:t>
                </a:r>
                <a:b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</a:br>
                <a:endParaRPr lang="en-US" altLang="en-US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/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How to move your rigid bodies? (Forces: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𝐹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charset="-128"/>
                      </a:rPr>
                      <m:t>𝑚𝑎</m:t>
                    </m:r>
                  </m:oMath>
                </a14:m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 )</a:t>
                </a:r>
              </a:p>
              <a:p>
                <a:pPr lvl="2"/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Constant Force: 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  <a:hlinkClick r:id="rId4"/>
                  </a:rPr>
                  <a:t>http://docs.unity3d.com/Manual/class-ConstantForce.html</a:t>
                </a:r>
                <a:endParaRPr lang="en-US" altLang="en-US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2"/>
                <a:r>
                  <a:rPr lang="en-US" altLang="en-US" dirty="0" err="1">
                    <a:latin typeface="Arial" panose="020B0604020202020204" pitchFamily="34" charset="0"/>
                    <a:ea typeface="ＭＳ Ｐゴシック" charset="-128"/>
                  </a:rPr>
                  <a:t>RigidBody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 also has ‘</a:t>
                </a:r>
                <a:r>
                  <a:rPr lang="en-US" altLang="en-US" dirty="0" err="1">
                    <a:latin typeface="Arial" panose="020B0604020202020204" pitchFamily="34" charset="0"/>
                    <a:ea typeface="ＭＳ Ｐゴシック" charset="-128"/>
                  </a:rPr>
                  <a:t>AddForce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/Torque’ functions:</a:t>
                </a:r>
              </a:p>
              <a:p>
                <a:pPr lvl="3"/>
                <a:r>
                  <a:rPr lang="en-US" altLang="en-US" dirty="0" err="1">
                    <a:latin typeface="Arial" panose="020B0604020202020204" pitchFamily="34" charset="0"/>
                    <a:ea typeface="ＭＳ Ｐゴシック" charset="-128"/>
                  </a:rPr>
                  <a:t>AddForce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: 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  <a:hlinkClick r:id="rId5"/>
                  </a:rPr>
                  <a:t>http://docs.unity3d.com/ScriptReference/Rigidbody.AddForce.html</a:t>
                </a:r>
                <a:endParaRPr lang="en-US" altLang="en-US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3"/>
                <a:r>
                  <a:rPr lang="en-US" altLang="en-US" dirty="0" err="1">
                    <a:latin typeface="Arial" panose="020B0604020202020204" pitchFamily="34" charset="0"/>
                    <a:ea typeface="ＭＳ Ｐゴシック" charset="-128"/>
                  </a:rPr>
                  <a:t>AddForceAtPosition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: 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  <a:hlinkClick r:id="rId6"/>
                  </a:rPr>
                  <a:t>http://docs.unity3d.com/ScriptReference/Rigidbody.AddForceAtPosition.html</a:t>
                </a:r>
                <a:endParaRPr lang="en-US" altLang="en-US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3"/>
                <a:r>
                  <a:rPr lang="en-US" altLang="en-US" dirty="0" err="1">
                    <a:latin typeface="Arial" panose="020B0604020202020204" pitchFamily="34" charset="0"/>
                    <a:ea typeface="ＭＳ Ｐゴシック" charset="-128"/>
                  </a:rPr>
                  <a:t>AddExplosionForce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: 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  <a:hlinkClick r:id="rId7"/>
                  </a:rPr>
                  <a:t>http://docs.unity3d.com/ScriptReference/Rigidbody.AddExplosionForce.html</a:t>
                </a:r>
                <a: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  <a:t> (because what good is physics if you can’t do explosions)</a:t>
                </a:r>
                <a:br>
                  <a:rPr lang="en-US" altLang="en-US" dirty="0">
                    <a:latin typeface="Arial" panose="020B0604020202020204" pitchFamily="34" charset="0"/>
                    <a:ea typeface="ＭＳ Ｐゴシック" charset="-128"/>
                  </a:rPr>
                </a:br>
                <a:endParaRPr lang="en-US" altLang="en-US" dirty="0">
                  <a:latin typeface="Arial" panose="020B0604020202020204" pitchFamily="34" charset="0"/>
                  <a:ea typeface="ＭＳ Ｐゴシック" charset="-128"/>
                </a:endParaRPr>
              </a:p>
              <a:p>
                <a:pPr lvl="1"/>
                <a:r>
                  <a:rPr lang="en-US" altLang="en-US" b="1" u="sng" dirty="0">
                    <a:latin typeface="Arial" panose="020B0604020202020204" pitchFamily="34" charset="0"/>
                    <a:ea typeface="ＭＳ Ｐゴシック" charset="-128"/>
                  </a:rPr>
                  <a:t>Don’t use the C++ plugin rigid bodies (unless you really, really, really want to)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74234" y="1210733"/>
                <a:ext cx="10267951" cy="5012267"/>
              </a:xfrm>
              <a:blipFill>
                <a:blip r:embed="rId8"/>
                <a:stretch>
                  <a:fillRect l="-1247" t="-730" r="-1781" b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4430BFD-3F6C-4FFB-AD15-93A1865FEFD5}"/>
              </a:ext>
            </a:extLst>
          </p:cNvPr>
          <p:cNvSpPr/>
          <p:nvPr/>
        </p:nvSpPr>
        <p:spPr>
          <a:xfrm>
            <a:off x="1527858" y="5706319"/>
            <a:ext cx="8669438" cy="651933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0313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Some Logistics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 eaLnBrk="1" hangingPunct="1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Grade Emails</a:t>
            </a:r>
          </a:p>
          <a:p>
            <a:pPr lvl="1" eaLnBrk="1" hangingPunct="1"/>
            <a:endParaRPr lang="en-US" altLang="en-US" sz="2400" dirty="0">
              <a:latin typeface="Arial" panose="020B0604020202020204" pitchFamily="34" charset="0"/>
              <a:ea typeface="ＭＳ Ｐゴシック" charset="-128"/>
            </a:endParaRPr>
          </a:p>
          <a:p>
            <a:pPr lvl="1" eaLnBrk="1" hangingPunct="1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FAQ on Piazza</a:t>
            </a:r>
          </a:p>
          <a:p>
            <a:pPr lvl="1" eaLnBrk="1" hangingPunct="1"/>
            <a:endParaRPr lang="en-US" altLang="en-US" sz="2400" dirty="0">
              <a:latin typeface="Arial" panose="020B0604020202020204" pitchFamily="34" charset="0"/>
              <a:ea typeface="ＭＳ Ｐゴシック" charset="-128"/>
            </a:endParaRPr>
          </a:p>
          <a:p>
            <a:pPr lvl="1" eaLnBrk="1" hangingPunct="1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Partners?</a:t>
            </a:r>
          </a:p>
        </p:txBody>
      </p:sp>
    </p:spTree>
    <p:extLst>
      <p:ext uri="{BB962C8B-B14F-4D97-AF65-F5344CB8AC3E}">
        <p14:creationId xmlns:p14="http://schemas.microsoft.com/office/powerpoint/2010/main" val="3722332305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4"/>
            <a:ext cx="10267951" cy="126543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Use wheel collider: </a:t>
            </a:r>
            <a:r>
              <a:rPr lang="en-US" altLang="en-US" dirty="0">
                <a:latin typeface="Arial" panose="020B0604020202020204" pitchFamily="34" charset="0"/>
                <a:ea typeface="ＭＳ Ｐゴシック" charset="-128"/>
                <a:hlinkClick r:id="rId2"/>
              </a:rPr>
              <a:t>http://docs.unity3d.com/Manual/class-WheelCollider.html</a:t>
            </a:r>
            <a:br>
              <a:rPr lang="en-US" altLang="en-US" dirty="0">
                <a:latin typeface="Arial" panose="020B0604020202020204" pitchFamily="34" charset="0"/>
                <a:ea typeface="ＭＳ Ｐゴシック" charset="-128"/>
              </a:rPr>
            </a:br>
            <a:endParaRPr lang="en-US" altLang="en-US" dirty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You can now move your vehicle by applying forces (or braking) to your wheels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609" y="2556811"/>
            <a:ext cx="4572000" cy="2571750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1265768" y="5281702"/>
            <a:ext cx="10267951" cy="383398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7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759865" indent="-30055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1219170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678475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Need For Speed 2015 Racing</a:t>
            </a:r>
          </a:p>
        </p:txBody>
      </p:sp>
    </p:spTree>
    <p:extLst>
      <p:ext uri="{BB962C8B-B14F-4D97-AF65-F5344CB8AC3E}">
        <p14:creationId xmlns:p14="http://schemas.microsoft.com/office/powerpoint/2010/main" val="110521057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4"/>
            <a:ext cx="10267951" cy="126543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Use Unity’s provided cloth component: </a:t>
            </a:r>
            <a:r>
              <a:rPr lang="en-US" altLang="en-US" dirty="0">
                <a:latin typeface="Arial" panose="020B0604020202020204" pitchFamily="34" charset="0"/>
                <a:ea typeface="ＭＳ Ｐゴシック" charset="-128"/>
                <a:hlinkClick r:id="rId2"/>
              </a:rPr>
              <a:t>http://docs.unity3d.com/Manual/class-Cloth.html</a:t>
            </a:r>
            <a:br>
              <a:rPr lang="en-US" altLang="en-US" dirty="0">
                <a:latin typeface="Arial" panose="020B0604020202020204" pitchFamily="34" charset="0"/>
                <a:ea typeface="ＭＳ Ｐゴシック" charset="-128"/>
              </a:rPr>
            </a:br>
            <a:endParaRPr lang="en-US" altLang="en-US" dirty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Your cloth won’t be perfect – it will intersect with things in the world and that’s okay.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265768" y="5281702"/>
            <a:ext cx="10267951" cy="383398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7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759865" indent="-30055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1219170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678475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Assassin’s Creed Unity Cloth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09" y="2476164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8153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4"/>
            <a:ext cx="10267951" cy="2398324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Unity does not come with a built-in fracture system (UE4 does). Plugins exist (mainly non-free)</a:t>
            </a:r>
            <a:br>
              <a:rPr lang="en-US" altLang="en-US" dirty="0">
                <a:latin typeface="Arial" panose="020B0604020202020204" pitchFamily="34" charset="0"/>
                <a:ea typeface="ＭＳ Ｐゴシック" charset="-128"/>
              </a:rPr>
            </a:br>
            <a:endParaRPr lang="en-US" altLang="en-US" dirty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But the concept is fairly simple (implementation not so much):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Start off with a static mesh (i.e. a pillar).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Upon hitting the mesh with a force (i.e. with a ball), split the entire mesh (or just part of the mesh) using an algorithm (pre-generated or on the spot)</a:t>
            </a:r>
          </a:p>
          <a:p>
            <a:pPr lvl="3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“Real Time Dynamic Fracture with Volumetric Approximate Convex Decompositions” - </a:t>
            </a:r>
            <a:r>
              <a:rPr lang="en-US" altLang="en-US" dirty="0">
                <a:latin typeface="Arial" panose="020B0604020202020204" pitchFamily="34" charset="0"/>
                <a:ea typeface="ＭＳ Ｐゴシック" charset="-128"/>
                <a:hlinkClick r:id="rId2"/>
              </a:rPr>
              <a:t>http://matthias-mueller-fischer.ch/publications/fractureSG2013.pdf</a:t>
            </a:r>
            <a:endParaRPr lang="en-US" altLang="en-US" dirty="0">
              <a:latin typeface="Arial" panose="020B0604020202020204" pitchFamily="34" charset="0"/>
              <a:ea typeface="ＭＳ Ｐゴシック" charset="-128"/>
            </a:endParaRP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Apply forces to the fractured mesh pieces as necessary (</a:t>
            </a:r>
            <a:r>
              <a:rPr lang="en-US" altLang="en-US" dirty="0" err="1">
                <a:latin typeface="Arial" panose="020B0604020202020204" pitchFamily="34" charset="0"/>
                <a:ea typeface="ＭＳ Ｐゴシック" charset="-128"/>
              </a:rPr>
              <a:t>i.e</a:t>
            </a:r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 using the rigid body techniques from earlier)</a:t>
            </a:r>
          </a:p>
          <a:p>
            <a:pPr lvl="3"/>
            <a:endParaRPr lang="en-US" altLang="en-US" dirty="0">
              <a:latin typeface="Arial" panose="020B0604020202020204" pitchFamily="34" charset="0"/>
              <a:ea typeface="ＭＳ Ｐゴシック" charset="-128"/>
            </a:endParaRPr>
          </a:p>
          <a:p>
            <a:pPr lvl="2"/>
            <a:endParaRPr lang="en-US" altLang="en-US" dirty="0">
              <a:latin typeface="Arial" panose="020B0604020202020204" pitchFamily="34" charset="0"/>
              <a:ea typeface="ＭＳ Ｐゴシック" charset="-128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819196" y="5216186"/>
            <a:ext cx="10267951" cy="383398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7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85224" indent="-3852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759865" indent="-30055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1219170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678475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Battlefield 4 </a:t>
            </a:r>
            <a:r>
              <a:rPr lang="en-US" altLang="en-US" dirty="0" err="1">
                <a:latin typeface="Arial" panose="020B0604020202020204" pitchFamily="34" charset="0"/>
                <a:ea typeface="ＭＳ Ｐゴシック" charset="-128"/>
              </a:rPr>
              <a:t>Levolution</a:t>
            </a:r>
            <a:endParaRPr lang="en-US" altLang="en-US" dirty="0">
              <a:latin typeface="Arial" panose="020B0604020202020204" pitchFamily="34" charset="0"/>
              <a:ea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609" y="412201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3273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Assignment 3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 eaLnBrk="1" hangingPunct="1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Particle Systems</a:t>
            </a:r>
          </a:p>
          <a:p>
            <a:pPr lvl="1" eaLnBrk="1" hangingPunct="1"/>
            <a:endParaRPr lang="en-US" altLang="en-US" sz="2400" dirty="0">
              <a:latin typeface="Arial" panose="020B0604020202020204" pitchFamily="34" charset="0"/>
              <a:ea typeface="ＭＳ Ｐゴシック" charset="-128"/>
            </a:endParaRPr>
          </a:p>
          <a:p>
            <a:pPr lvl="1" eaLnBrk="1" hangingPunct="1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Rigid Bodies</a:t>
            </a:r>
          </a:p>
          <a:p>
            <a:pPr lvl="1" eaLnBrk="1" hangingPunct="1"/>
            <a:endParaRPr lang="en-US" altLang="en-US" sz="2400" dirty="0">
              <a:latin typeface="Arial" panose="020B0604020202020204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007648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Assignment 3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 eaLnBrk="1" hangingPunct="1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Particle Systems</a:t>
            </a:r>
          </a:p>
          <a:p>
            <a:pPr lvl="1" eaLnBrk="1" hangingPunct="1"/>
            <a:endParaRPr lang="en-US" altLang="en-US" sz="2400" dirty="0">
              <a:latin typeface="Arial" panose="020B0604020202020204" pitchFamily="34" charset="0"/>
              <a:ea typeface="ＭＳ Ｐゴシック" charset="-128"/>
            </a:endParaRPr>
          </a:p>
          <a:p>
            <a:pPr lvl="1" eaLnBrk="1" hangingPunct="1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Rigid Bodies</a:t>
            </a:r>
          </a:p>
          <a:p>
            <a:pPr lvl="1" eaLnBrk="1" hangingPunct="1"/>
            <a:endParaRPr lang="en-US" altLang="en-US" sz="2400" dirty="0">
              <a:latin typeface="Arial" panose="020B0604020202020204" pitchFamily="34" charset="0"/>
              <a:ea typeface="ＭＳ Ｐゴシック" charset="-128"/>
            </a:endParaRPr>
          </a:p>
          <a:p>
            <a:pPr lvl="1" eaLnBrk="1" hangingPunct="1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Mostly coding (very quick though), unlike previous assignments</a:t>
            </a:r>
          </a:p>
          <a:p>
            <a:pPr lvl="1" eaLnBrk="1" hangingPunct="1"/>
            <a:endParaRPr lang="en-US" altLang="en-US" sz="2400" dirty="0">
              <a:latin typeface="Arial" panose="020B0604020202020204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414907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863524" y="2051051"/>
            <a:ext cx="4213427" cy="123613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-128"/>
              </a:rPr>
              <a:t>Particle Systems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174" y="2046288"/>
            <a:ext cx="2102803" cy="2601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759939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Particle Systems (Summary)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Particle systems transform according to rules that you give it:</a:t>
            </a:r>
          </a:p>
          <a:p>
            <a:pPr lvl="2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Initial velocity, velocity over time, size over time, etc.</a:t>
            </a:r>
          </a:p>
          <a:p>
            <a:pPr lvl="2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You also control number of particles to spawn, when they spawn, when they stop spawning, etc.</a:t>
            </a:r>
            <a:b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</a:br>
            <a:endParaRPr lang="en-US" altLang="en-US" sz="2400" dirty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Rendered using textures (each particle gets the same texture).</a:t>
            </a:r>
          </a:p>
          <a:p>
            <a:pPr lvl="2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Can use a texture atlas to give particle system the illusion of changing over time (i.e. going from fire to smoke)</a:t>
            </a:r>
            <a:b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</a:br>
            <a:endParaRPr lang="en-US" altLang="en-US" sz="2400" dirty="0">
              <a:latin typeface="Arial" panose="020B0604020202020204" pitchFamily="34" charset="0"/>
              <a:ea typeface="ＭＳ Ｐゴシック" charset="-128"/>
            </a:endParaRPr>
          </a:p>
          <a:p>
            <a:pPr lvl="1"/>
            <a:r>
              <a:rPr lang="en-US" altLang="en-US" sz="2400" dirty="0">
                <a:latin typeface="Arial" panose="020B0604020202020204" pitchFamily="34" charset="0"/>
                <a:ea typeface="ＭＳ Ｐゴシック" charset="-128"/>
              </a:rPr>
              <a:t>Free particle textures available on the asset store (you will probably find it hard to make your own)!</a:t>
            </a:r>
          </a:p>
        </p:txBody>
      </p:sp>
    </p:spTree>
    <p:extLst>
      <p:ext uri="{BB962C8B-B14F-4D97-AF65-F5344CB8AC3E}">
        <p14:creationId xmlns:p14="http://schemas.microsoft.com/office/powerpoint/2010/main" val="31613486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863524" y="2051051"/>
            <a:ext cx="4213427" cy="123613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-128"/>
              </a:rPr>
              <a:t>Common Example: </a:t>
            </a:r>
            <a:r>
              <a:rPr lang="en-US" altLang="en-US" sz="3200" dirty="0" err="1">
                <a:solidFill>
                  <a:srgbClr val="800000"/>
                </a:solidFill>
                <a:latin typeface="Arial" panose="020B0604020202020204" pitchFamily="34" charset="0"/>
                <a:ea typeface="ＭＳ Ｐゴシック" charset="-128"/>
              </a:rPr>
              <a:t>Boids</a:t>
            </a:r>
            <a:endParaRPr lang="en-US" altLang="en-US" sz="3200" dirty="0">
              <a:solidFill>
                <a:srgbClr val="800000"/>
              </a:solidFill>
              <a:latin typeface="Arial" panose="020B0604020202020204" pitchFamily="34" charset="0"/>
              <a:ea typeface="ＭＳ Ｐゴシック" charset="-128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174" y="2046288"/>
            <a:ext cx="2102803" cy="2601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64196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863524" y="2051051"/>
            <a:ext cx="4213427" cy="123613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-128"/>
              </a:rPr>
              <a:t>Rigid Body Physics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174" y="2046288"/>
            <a:ext cx="2102803" cy="2601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158413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charset="-128"/>
              </a:rPr>
              <a:t>Rigid Body Physics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74234" y="1210733"/>
            <a:ext cx="10267951" cy="501226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sz="2400" dirty="0" err="1"/>
              <a:t>Guendelman</a:t>
            </a:r>
            <a:r>
              <a:rPr lang="en-US" sz="2400" dirty="0"/>
              <a:t> et. al. 2003 - “Nonconvex Rigid Bodies with Stacking.”</a:t>
            </a:r>
            <a:endParaRPr lang="en-US" altLang="en-US" sz="2400" dirty="0">
              <a:latin typeface="Arial" panose="020B0604020202020204" pitchFamily="34" charset="0"/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A09CB1-4DFF-42E8-BD53-E442C05DB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21" y="1956711"/>
            <a:ext cx="6990757" cy="42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13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421</Words>
  <Application>Microsoft Office PowerPoint</Application>
  <PresentationFormat>Widescreen</PresentationFormat>
  <Paragraphs>114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ＭＳ Ｐゴシック</vt:lpstr>
      <vt:lpstr>Source Sans Pro</vt:lpstr>
      <vt:lpstr>Source Sans Pro Semibold</vt:lpstr>
      <vt:lpstr>Arial</vt:lpstr>
      <vt:lpstr>Calibri</vt:lpstr>
      <vt:lpstr>Calibri Light</vt:lpstr>
      <vt:lpstr>Cambria Math</vt:lpstr>
      <vt:lpstr>Wingdings</vt:lpstr>
      <vt:lpstr>Office Theme</vt:lpstr>
      <vt:lpstr>SU_Preso_16x9_v6</vt:lpstr>
      <vt:lpstr>CS248 Lecture 8</vt:lpstr>
      <vt:lpstr>Some Logistics</vt:lpstr>
      <vt:lpstr>Assignment 3 Overview</vt:lpstr>
      <vt:lpstr>Assignment 3 Overview</vt:lpstr>
      <vt:lpstr>Particle Systems</vt:lpstr>
      <vt:lpstr>Particle Systems (Summary)</vt:lpstr>
      <vt:lpstr>Common Example: Boids</vt:lpstr>
      <vt:lpstr>Rigid Body Physics</vt:lpstr>
      <vt:lpstr>Rigid Body Physics</vt:lpstr>
      <vt:lpstr>Rigid Body Physics</vt:lpstr>
      <vt:lpstr>Rigid Body Physics</vt:lpstr>
      <vt:lpstr>Rigid Body Physics</vt:lpstr>
      <vt:lpstr>Rigid Body Physics</vt:lpstr>
      <vt:lpstr>Rigid Body Physics – Missing Friction</vt:lpstr>
      <vt:lpstr>Rigid Body Physics – Missing Friction</vt:lpstr>
      <vt:lpstr>Rigid Body Physics – Missing Friction</vt:lpstr>
      <vt:lpstr>Rigid Body Physics – Missing Friction</vt:lpstr>
      <vt:lpstr>Rigid Body Physics – Missing Friction</vt:lpstr>
      <vt:lpstr>Rigid Body - Resources</vt:lpstr>
      <vt:lpstr>Wheels</vt:lpstr>
      <vt:lpstr>Cloth</vt:lpstr>
      <vt:lpstr>Fracture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CS248 Lecture 10</dc:title>
  <dc:creator>Michael Bao</dc:creator>
  <cp:lastModifiedBy>rezileen@gmail.com</cp:lastModifiedBy>
  <cp:revision>91</cp:revision>
  <dcterms:created xsi:type="dcterms:W3CDTF">2016-02-04T05:14:26Z</dcterms:created>
  <dcterms:modified xsi:type="dcterms:W3CDTF">2018-02-11T22:59:26Z</dcterms:modified>
</cp:coreProperties>
</file>